
<file path=[Content_Types].xml><?xml version="1.0" encoding="utf-8"?>
<Types xmlns="http://schemas.openxmlformats.org/package/2006/content-types">
  <Default Extension="png" ContentType="image/png"/>
  <Default Extension="rels" ContentType="application/vnd.openxmlformats-package.relationships+xml"/>
  <Default Extension="jpeg" ContentType="image/jpeg"/>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31.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22.xml" ContentType="application/vnd.openxmlformats-officedocument.presentationml.slide+xml"/>
  <Override PartName="/ppt/slides/slide30.xml" ContentType="application/vnd.openxmlformats-officedocument.presentationml.slide+xml"/>
  <Override PartName="/ppt/slides/slide2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21.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12.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1.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5.xml" ContentType="application/vnd.openxmlformats-officedocument.presentationml.slide+xml"/>
  <Override PartName="/ppt/slideMasters/slideMaster1.xml" ContentType="application/vnd.openxmlformats-officedocument.presentationml.slideMaster+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17.xml" ContentType="application/vnd.openxmlformats-officedocument.presentationml.slideLayout+xml"/>
  <Override PartName="/ppt/slideLayouts/slideLayout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4.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08" r:id="rId1"/>
  </p:sldMasterIdLst>
  <p:notesMasterIdLst>
    <p:notesMasterId r:id="rId44"/>
  </p:notesMasterIdLst>
  <p:sldIdLst>
    <p:sldId id="256" r:id="rId2"/>
    <p:sldId id="296" r:id="rId3"/>
    <p:sldId id="297" r:id="rId4"/>
    <p:sldId id="292" r:id="rId5"/>
    <p:sldId id="293" r:id="rId6"/>
    <p:sldId id="294" r:id="rId7"/>
    <p:sldId id="295" r:id="rId8"/>
    <p:sldId id="301"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83BFF6"/>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7975" autoAdjust="0"/>
    <p:restoredTop sz="98746" autoAdjust="0"/>
  </p:normalViewPr>
  <p:slideViewPr>
    <p:cSldViewPr snapToGrid="0">
      <p:cViewPr>
        <p:scale>
          <a:sx n="71" d="100"/>
          <a:sy n="71" d="100"/>
        </p:scale>
        <p:origin x="-582" y="-120"/>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customXml" Target="../customXml/item3.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D645C1-11C0-4B38-B0A5-1819D25B4415}" type="datetimeFigureOut">
              <a:rPr lang="en-US" smtClean="0"/>
              <a:pPr/>
              <a:t>1/22/2021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DD34D2-8C57-4FF1-B8E2-99EE89C5D6EA}" type="slidenum">
              <a:rPr lang="en-US" smtClean="0"/>
              <a:pPr/>
              <a:t>‹#›</a:t>
            </a:fld>
            <a:endParaRPr lang="en-US"/>
          </a:p>
        </p:txBody>
      </p:sp>
    </p:spTree>
    <p:extLst>
      <p:ext uri="{BB962C8B-B14F-4D97-AF65-F5344CB8AC3E}">
        <p14:creationId xmlns="" xmlns:p14="http://schemas.microsoft.com/office/powerpoint/2010/main" val="989708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smtClean="0"/>
              <a:t>Copyright© Texas Education Agency, 2015. All rights reserved.</a:t>
            </a:r>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4FAB73BC-B049-4115-A692-8D63A059BFB8}" type="slidenum">
              <a:rPr lang="en-US" smtClean="0"/>
              <a:pPr/>
              <a:t>‹#›</a:t>
            </a:fld>
            <a:endParaRPr lang="en-US" dirty="0"/>
          </a:p>
        </p:txBody>
      </p:sp>
    </p:spTree>
    <p:extLst>
      <p:ext uri="{BB962C8B-B14F-4D97-AF65-F5344CB8AC3E}">
        <p14:creationId xmlns="" xmlns:p14="http://schemas.microsoft.com/office/powerpoint/2010/main" val="2100680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smtClean="0"/>
              <a:t>Copyright© Texas Education Agency, 2015. All rights reserved.</a:t>
            </a:r>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FAB73BC-B049-4115-A692-8D63A059BFB8}" type="slidenum">
              <a:rPr lang="en-US" smtClean="0"/>
              <a:pPr/>
              <a:t>‹#›</a:t>
            </a:fld>
            <a:endParaRPr lang="en-US" dirty="0"/>
          </a:p>
        </p:txBody>
      </p:sp>
    </p:spTree>
    <p:extLst>
      <p:ext uri="{BB962C8B-B14F-4D97-AF65-F5344CB8AC3E}">
        <p14:creationId xmlns="" xmlns:p14="http://schemas.microsoft.com/office/powerpoint/2010/main" val="709289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smtClean="0"/>
              <a:t>Copyright© Texas Education Agency, 2015. All rights reserved.</a:t>
            </a:r>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FAB73BC-B049-4115-A692-8D63A059BFB8}"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 xmlns:p14="http://schemas.microsoft.com/office/powerpoint/2010/main" val="1039920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smtClean="0"/>
              <a:t>Copyright© Texas Education Agency, 2015. All rights reserved.</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FAB73BC-B049-4115-A692-8D63A059BFB8}" type="slidenum">
              <a:rPr lang="en-US" smtClean="0"/>
              <a:pPr/>
              <a:t>‹#›</a:t>
            </a:fld>
            <a:endParaRPr lang="en-US" dirty="0"/>
          </a:p>
        </p:txBody>
      </p:sp>
    </p:spTree>
    <p:extLst>
      <p:ext uri="{BB962C8B-B14F-4D97-AF65-F5344CB8AC3E}">
        <p14:creationId xmlns="" xmlns:p14="http://schemas.microsoft.com/office/powerpoint/2010/main" val="33610844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smtClean="0"/>
              <a:t>Copyright© Texas Education Agency, 2015. All rights reserved.</a:t>
            </a:r>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FAB73BC-B049-4115-A692-8D63A059BFB8}"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 xmlns:p14="http://schemas.microsoft.com/office/powerpoint/2010/main" val="15975460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smtClean="0"/>
              <a:t>Copyright© Texas Education Agency, 2015. All rights reserved.</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FAB73BC-B049-4115-A692-8D63A059BFB8}" type="slidenum">
              <a:rPr lang="en-US" smtClean="0"/>
              <a:pPr/>
              <a:t>‹#›</a:t>
            </a:fld>
            <a:endParaRPr lang="en-US" dirty="0"/>
          </a:p>
        </p:txBody>
      </p:sp>
    </p:spTree>
    <p:extLst>
      <p:ext uri="{BB962C8B-B14F-4D97-AF65-F5344CB8AC3E}">
        <p14:creationId xmlns="" xmlns:p14="http://schemas.microsoft.com/office/powerpoint/2010/main" val="3869429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Copyright© Texas Education Agency, 2015. All rights reserved.</a:t>
            </a:r>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7ABED51-31D2-4510-BAE6-3ACFBF2A1CD4}" type="slidenum">
              <a:rPr lang="en-US" smtClean="0"/>
              <a:pPr/>
              <a:t>‹#›</a:t>
            </a:fld>
            <a:endParaRPr lang="en-US"/>
          </a:p>
        </p:txBody>
      </p:sp>
    </p:spTree>
    <p:extLst>
      <p:ext uri="{BB962C8B-B14F-4D97-AF65-F5344CB8AC3E}">
        <p14:creationId xmlns="" xmlns:p14="http://schemas.microsoft.com/office/powerpoint/2010/main" val="25033420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Copyright© Texas Education Agency, 2015. All rights reserved.</a:t>
            </a:r>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7ABED51-31D2-4510-BAE6-3ACFBF2A1CD4}" type="slidenum">
              <a:rPr lang="en-US" smtClean="0"/>
              <a:pPr/>
              <a:t>‹#›</a:t>
            </a:fld>
            <a:endParaRPr lang="en-US"/>
          </a:p>
        </p:txBody>
      </p:sp>
    </p:spTree>
    <p:extLst>
      <p:ext uri="{BB962C8B-B14F-4D97-AF65-F5344CB8AC3E}">
        <p14:creationId xmlns="" xmlns:p14="http://schemas.microsoft.com/office/powerpoint/2010/main" val="8550542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07374" y="1770756"/>
            <a:ext cx="9144000" cy="2387600"/>
          </a:xfrm>
        </p:spPr>
        <p:txBody>
          <a:bodyPr anchor="b"/>
          <a:lstStyle>
            <a:lvl1pPr algn="ctr">
              <a:defRPr sz="6000"/>
            </a:lvl1pPr>
          </a:lstStyle>
          <a:p>
            <a:r>
              <a:rPr lang="en-US" dirty="0" smtClean="0"/>
              <a:t>Click to edit Master title style</a:t>
            </a:r>
            <a:endParaRPr lang="en-US" dirty="0"/>
          </a:p>
        </p:txBody>
      </p:sp>
    </p:spTree>
    <p:extLst>
      <p:ext uri="{BB962C8B-B14F-4D97-AF65-F5344CB8AC3E}">
        <p14:creationId xmlns="" xmlns:p14="http://schemas.microsoft.com/office/powerpoint/2010/main" val="314028635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smtClean="0"/>
              <a:t>Copyright© Texas Education Agency, 2015. All rights reserved.</a:t>
            </a:r>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113E31D-E2AB-40D1-8B51-AFA5AFEF393A}" type="slidenum">
              <a:rPr lang="en-US" smtClean="0"/>
              <a:pPr/>
              <a:t>‹#›</a:t>
            </a:fld>
            <a:endParaRPr lang="en-US" dirty="0"/>
          </a:p>
        </p:txBody>
      </p:sp>
    </p:spTree>
    <p:extLst>
      <p:ext uri="{BB962C8B-B14F-4D97-AF65-F5344CB8AC3E}">
        <p14:creationId xmlns="" xmlns:p14="http://schemas.microsoft.com/office/powerpoint/2010/main" val="527387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Copyright© Texas Education Agency, 2015. All rights reserved.</a:t>
            </a:r>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7ABED51-31D2-4510-BAE6-3ACFBF2A1CD4}" type="slidenum">
              <a:rPr lang="en-US" smtClean="0"/>
              <a:pPr/>
              <a:t>‹#›</a:t>
            </a:fld>
            <a:endParaRPr lang="en-US"/>
          </a:p>
        </p:txBody>
      </p:sp>
    </p:spTree>
    <p:extLst>
      <p:ext uri="{BB962C8B-B14F-4D97-AF65-F5344CB8AC3E}">
        <p14:creationId xmlns="" xmlns:p14="http://schemas.microsoft.com/office/powerpoint/2010/main" val="351112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Copyright© Texas Education Agency, 2015. All rights reserved.</a:t>
            </a:r>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37ABED51-31D2-4510-BAE6-3ACFBF2A1CD4}" type="slidenum">
              <a:rPr lang="en-US" smtClean="0"/>
              <a:pPr/>
              <a:t>‹#›</a:t>
            </a:fld>
            <a:endParaRPr lang="en-US"/>
          </a:p>
        </p:txBody>
      </p:sp>
    </p:spTree>
    <p:extLst>
      <p:ext uri="{BB962C8B-B14F-4D97-AF65-F5344CB8AC3E}">
        <p14:creationId xmlns="" xmlns:p14="http://schemas.microsoft.com/office/powerpoint/2010/main" val="38524114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smtClean="0"/>
              <a:t>Copyright© Texas Education Agency, 2015. All rights reserved.</a:t>
            </a:r>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7ABED51-31D2-4510-BAE6-3ACFBF2A1CD4}" type="slidenum">
              <a:rPr lang="en-US" smtClean="0"/>
              <a:pPr/>
              <a:t>‹#›</a:t>
            </a:fld>
            <a:endParaRPr lang="en-US"/>
          </a:p>
        </p:txBody>
      </p:sp>
    </p:spTree>
    <p:extLst>
      <p:ext uri="{BB962C8B-B14F-4D97-AF65-F5344CB8AC3E}">
        <p14:creationId xmlns="" xmlns:p14="http://schemas.microsoft.com/office/powerpoint/2010/main" val="2597209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Copyright© Texas Education Agency, 2015. All rights reserved.</a:t>
            </a:r>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7ABED51-31D2-4510-BAE6-3ACFBF2A1CD4}" type="slidenum">
              <a:rPr lang="en-US" smtClean="0"/>
              <a:pPr/>
              <a:t>‹#›</a:t>
            </a:fld>
            <a:endParaRPr lang="en-US"/>
          </a:p>
        </p:txBody>
      </p:sp>
    </p:spTree>
    <p:extLst>
      <p:ext uri="{BB962C8B-B14F-4D97-AF65-F5344CB8AC3E}">
        <p14:creationId xmlns="" xmlns:p14="http://schemas.microsoft.com/office/powerpoint/2010/main" val="1996724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Copyright© Texas Education Agency, 2015. All rights reserved.</a:t>
            </a:r>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7ABED51-31D2-4510-BAE6-3ACFBF2A1CD4}" type="slidenum">
              <a:rPr lang="en-US" smtClean="0"/>
              <a:pPr/>
              <a:t>‹#›</a:t>
            </a:fld>
            <a:endParaRPr lang="en-US"/>
          </a:p>
        </p:txBody>
      </p:sp>
    </p:spTree>
    <p:extLst>
      <p:ext uri="{BB962C8B-B14F-4D97-AF65-F5344CB8AC3E}">
        <p14:creationId xmlns="" xmlns:p14="http://schemas.microsoft.com/office/powerpoint/2010/main" val="3604306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Copyright© Texas Education Agency, 2015. All rights reserved.</a:t>
            </a:r>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7ABED51-31D2-4510-BAE6-3ACFBF2A1CD4}" type="slidenum">
              <a:rPr lang="en-US" smtClean="0"/>
              <a:pPr/>
              <a:t>‹#›</a:t>
            </a:fld>
            <a:endParaRPr lang="en-US"/>
          </a:p>
        </p:txBody>
      </p:sp>
    </p:spTree>
    <p:extLst>
      <p:ext uri="{BB962C8B-B14F-4D97-AF65-F5344CB8AC3E}">
        <p14:creationId xmlns="" xmlns:p14="http://schemas.microsoft.com/office/powerpoint/2010/main" val="3824487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Copyright© Texas Education Agency, 2015. All rights reserved.</a:t>
            </a:r>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7ABED51-31D2-4510-BAE6-3ACFBF2A1CD4}" type="slidenum">
              <a:rPr lang="en-US" smtClean="0"/>
              <a:pPr/>
              <a:t>‹#›</a:t>
            </a:fld>
            <a:endParaRPr lang="en-US"/>
          </a:p>
        </p:txBody>
      </p:sp>
    </p:spTree>
    <p:extLst>
      <p:ext uri="{BB962C8B-B14F-4D97-AF65-F5344CB8AC3E}">
        <p14:creationId xmlns="" xmlns:p14="http://schemas.microsoft.com/office/powerpoint/2010/main" val="3948730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smtClean="0"/>
              <a:t>Copyright© Texas Education Agency, 2015. All rights reserved.</a:t>
            </a:r>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4FAB73BC-B049-4115-A692-8D63A059BFB8}" type="slidenum">
              <a:rPr lang="en-US" smtClean="0"/>
              <a:pPr/>
              <a:t>‹#›</a:t>
            </a:fld>
            <a:endParaRPr lang="en-US" dirty="0"/>
          </a:p>
        </p:txBody>
      </p:sp>
    </p:spTree>
    <p:extLst>
      <p:ext uri="{BB962C8B-B14F-4D97-AF65-F5344CB8AC3E}">
        <p14:creationId xmlns="" xmlns:p14="http://schemas.microsoft.com/office/powerpoint/2010/main" val="3566832366"/>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 id="2147483921" r:id="rId13"/>
    <p:sldLayoutId id="2147483922" r:id="rId14"/>
    <p:sldLayoutId id="2147483923" r:id="rId15"/>
    <p:sldLayoutId id="2147483924" r:id="rId16"/>
    <p:sldLayoutId id="2147483925" r:id="rId17"/>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www.forbes.com/sites/maynardwebb/2016/01/21/going-global-heres-what-you-need-to-know/"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hyperlink" Target="https://hbr.org/2018/10/how-netflix-expanded-to-190-countries-in-7-year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www.investopedia.com/articles/insurance/020117/look-geicos-marketing-strategy.asp" TargetMode="External"/><Relationship Id="rId2" Type="http://schemas.openxmlformats.org/officeDocument/2006/relationships/hyperlink" Target="https://www.investopedia.com/articles/economics/10/globalization-developed-countries.asp"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investopedia.com/articles/forex/042015/why-governments-are-afraid-bitcoin.asp"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10989" y="0"/>
            <a:ext cx="6858001" cy="6858001"/>
          </a:xfrm>
          <a:prstGeom prst="rect">
            <a:avLst/>
          </a:prstGeom>
        </p:spPr>
      </p:pic>
      <p:sp>
        <p:nvSpPr>
          <p:cNvPr id="2" name="Title 1"/>
          <p:cNvSpPr>
            <a:spLocks noGrp="1"/>
          </p:cNvSpPr>
          <p:nvPr>
            <p:ph type="ctrTitle"/>
          </p:nvPr>
        </p:nvSpPr>
        <p:spPr>
          <a:xfrm>
            <a:off x="6427693" y="1633959"/>
            <a:ext cx="5764307" cy="2386712"/>
          </a:xfrm>
        </p:spPr>
        <p:txBody>
          <a:bodyPr>
            <a:normAutofit/>
          </a:bodyPr>
          <a:lstStyle/>
          <a:p>
            <a:pPr algn="ctr"/>
            <a:r>
              <a:rPr lang="en-US" b="1" dirty="0" smtClean="0">
                <a:solidFill>
                  <a:schemeClr val="tx1"/>
                </a:solidFill>
              </a:rPr>
              <a:t>Globalization &amp; </a:t>
            </a:r>
            <a:r>
              <a:rPr lang="en-US" b="1" dirty="0" err="1" smtClean="0">
                <a:solidFill>
                  <a:schemeClr val="tx1"/>
                </a:solidFill>
              </a:rPr>
              <a:t>Glocalization</a:t>
            </a:r>
            <a:endParaRPr lang="en-US" b="1" dirty="0">
              <a:solidFill>
                <a:schemeClr val="tx1"/>
              </a:solidFill>
            </a:endParaRPr>
          </a:p>
        </p:txBody>
      </p:sp>
    </p:spTree>
    <p:extLst>
      <p:ext uri="{BB962C8B-B14F-4D97-AF65-F5344CB8AC3E}">
        <p14:creationId xmlns="" xmlns:p14="http://schemas.microsoft.com/office/powerpoint/2010/main" val="22924201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7ABED51-31D2-4510-BAE6-3ACFBF2A1CD4}" type="slidenum">
              <a:rPr lang="en-US" smtClean="0"/>
              <a:pPr/>
              <a:t>10</a:t>
            </a:fld>
            <a:endParaRPr lang="en-US"/>
          </a:p>
        </p:txBody>
      </p:sp>
      <p:pic>
        <p:nvPicPr>
          <p:cNvPr id="24578" name="Picture 2"/>
          <p:cNvPicPr>
            <a:picLocks noChangeAspect="1" noChangeArrowheads="1"/>
          </p:cNvPicPr>
          <p:nvPr/>
        </p:nvPicPr>
        <p:blipFill>
          <a:blip r:embed="rId2"/>
          <a:srcRect/>
          <a:stretch>
            <a:fillRect/>
          </a:stretch>
        </p:blipFill>
        <p:spPr bwMode="auto">
          <a:xfrm>
            <a:off x="2452968" y="893950"/>
            <a:ext cx="7403726" cy="5209575"/>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7ABED51-31D2-4510-BAE6-3ACFBF2A1CD4}" type="slidenum">
              <a:rPr lang="en-US" smtClean="0"/>
              <a:pPr/>
              <a:t>11</a:t>
            </a:fld>
            <a:endParaRPr lang="en-US"/>
          </a:p>
        </p:txBody>
      </p:sp>
      <p:pic>
        <p:nvPicPr>
          <p:cNvPr id="25602" name="Picture 2"/>
          <p:cNvPicPr>
            <a:picLocks noChangeAspect="1" noChangeArrowheads="1"/>
          </p:cNvPicPr>
          <p:nvPr/>
        </p:nvPicPr>
        <p:blipFill>
          <a:blip r:embed="rId2"/>
          <a:srcRect/>
          <a:stretch>
            <a:fillRect/>
          </a:stretch>
        </p:blipFill>
        <p:spPr bwMode="auto">
          <a:xfrm>
            <a:off x="2458570" y="683280"/>
            <a:ext cx="7626723" cy="5605641"/>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7ABED51-31D2-4510-BAE6-3ACFBF2A1CD4}" type="slidenum">
              <a:rPr lang="en-US" smtClean="0"/>
              <a:pPr/>
              <a:t>12</a:t>
            </a:fld>
            <a:endParaRPr lang="en-US"/>
          </a:p>
        </p:txBody>
      </p:sp>
      <p:pic>
        <p:nvPicPr>
          <p:cNvPr id="26626" name="Picture 2"/>
          <p:cNvPicPr>
            <a:picLocks noChangeAspect="1" noChangeArrowheads="1"/>
          </p:cNvPicPr>
          <p:nvPr/>
        </p:nvPicPr>
        <p:blipFill>
          <a:blip r:embed="rId2"/>
          <a:srcRect/>
          <a:stretch>
            <a:fillRect/>
          </a:stretch>
        </p:blipFill>
        <p:spPr bwMode="auto">
          <a:xfrm>
            <a:off x="2432236" y="771806"/>
            <a:ext cx="7505139" cy="5439392"/>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7ABED51-31D2-4510-BAE6-3ACFBF2A1CD4}" type="slidenum">
              <a:rPr lang="en-US" smtClean="0"/>
              <a:pPr/>
              <a:t>13</a:t>
            </a:fld>
            <a:endParaRPr lang="en-US"/>
          </a:p>
        </p:txBody>
      </p:sp>
      <p:pic>
        <p:nvPicPr>
          <p:cNvPr id="27650" name="Picture 2"/>
          <p:cNvPicPr>
            <a:picLocks noChangeAspect="1" noChangeArrowheads="1"/>
          </p:cNvPicPr>
          <p:nvPr/>
        </p:nvPicPr>
        <p:blipFill>
          <a:blip r:embed="rId2"/>
          <a:srcRect/>
          <a:stretch>
            <a:fillRect/>
          </a:stretch>
        </p:blipFill>
        <p:spPr bwMode="auto">
          <a:xfrm>
            <a:off x="2206719" y="654704"/>
            <a:ext cx="7986152" cy="5767060"/>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7ABED51-31D2-4510-BAE6-3ACFBF2A1CD4}" type="slidenum">
              <a:rPr lang="en-US" smtClean="0"/>
              <a:pPr/>
              <a:t>14</a:t>
            </a:fld>
            <a:endParaRPr lang="en-US"/>
          </a:p>
        </p:txBody>
      </p:sp>
      <p:pic>
        <p:nvPicPr>
          <p:cNvPr id="28674" name="Picture 2"/>
          <p:cNvPicPr>
            <a:picLocks noChangeAspect="1" noChangeArrowheads="1"/>
          </p:cNvPicPr>
          <p:nvPr/>
        </p:nvPicPr>
        <p:blipFill>
          <a:blip r:embed="rId2"/>
          <a:srcRect/>
          <a:stretch>
            <a:fillRect/>
          </a:stretch>
        </p:blipFill>
        <p:spPr bwMode="auto">
          <a:xfrm>
            <a:off x="2312054" y="646018"/>
            <a:ext cx="7611875" cy="5556295"/>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7ABED51-31D2-4510-BAE6-3ACFBF2A1CD4}" type="slidenum">
              <a:rPr lang="en-US" smtClean="0"/>
              <a:pPr/>
              <a:t>15</a:t>
            </a:fld>
            <a:endParaRPr lang="en-US"/>
          </a:p>
        </p:txBody>
      </p:sp>
      <p:pic>
        <p:nvPicPr>
          <p:cNvPr id="29698" name="Picture 2"/>
          <p:cNvPicPr>
            <a:picLocks noChangeAspect="1" noChangeArrowheads="1"/>
          </p:cNvPicPr>
          <p:nvPr/>
        </p:nvPicPr>
        <p:blipFill>
          <a:blip r:embed="rId2"/>
          <a:srcRect/>
          <a:stretch>
            <a:fillRect/>
          </a:stretch>
        </p:blipFill>
        <p:spPr bwMode="auto">
          <a:xfrm>
            <a:off x="2066084" y="565336"/>
            <a:ext cx="7911633" cy="5794069"/>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7ABED51-31D2-4510-BAE6-3ACFBF2A1CD4}" type="slidenum">
              <a:rPr lang="en-US" smtClean="0"/>
              <a:pPr/>
              <a:t>16</a:t>
            </a:fld>
            <a:endParaRPr lang="en-US"/>
          </a:p>
        </p:txBody>
      </p:sp>
      <p:pic>
        <p:nvPicPr>
          <p:cNvPr id="30722" name="Picture 2"/>
          <p:cNvPicPr>
            <a:picLocks noChangeAspect="1" noChangeArrowheads="1"/>
          </p:cNvPicPr>
          <p:nvPr/>
        </p:nvPicPr>
        <p:blipFill>
          <a:blip r:embed="rId2"/>
          <a:srcRect/>
          <a:stretch>
            <a:fillRect/>
          </a:stretch>
        </p:blipFill>
        <p:spPr bwMode="auto">
          <a:xfrm>
            <a:off x="2335865" y="730904"/>
            <a:ext cx="7735981" cy="5501993"/>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7ABED51-31D2-4510-BAE6-3ACFBF2A1CD4}" type="slidenum">
              <a:rPr lang="en-US" smtClean="0"/>
              <a:pPr/>
              <a:t>17</a:t>
            </a:fld>
            <a:endParaRPr lang="en-US"/>
          </a:p>
        </p:txBody>
      </p:sp>
      <p:pic>
        <p:nvPicPr>
          <p:cNvPr id="31746" name="Picture 2"/>
          <p:cNvPicPr>
            <a:picLocks noChangeAspect="1" noChangeArrowheads="1"/>
          </p:cNvPicPr>
          <p:nvPr/>
        </p:nvPicPr>
        <p:blipFill>
          <a:blip r:embed="rId2"/>
          <a:srcRect/>
          <a:stretch>
            <a:fillRect/>
          </a:stretch>
        </p:blipFill>
        <p:spPr bwMode="auto">
          <a:xfrm>
            <a:off x="2315977" y="731464"/>
            <a:ext cx="7782764" cy="5649804"/>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7ABED51-31D2-4510-BAE6-3ACFBF2A1CD4}" type="slidenum">
              <a:rPr lang="en-US" smtClean="0"/>
              <a:pPr/>
              <a:t>18</a:t>
            </a:fld>
            <a:endParaRPr lang="en-US"/>
          </a:p>
        </p:txBody>
      </p:sp>
      <p:pic>
        <p:nvPicPr>
          <p:cNvPr id="32770" name="Picture 2"/>
          <p:cNvPicPr>
            <a:picLocks noChangeAspect="1" noChangeArrowheads="1"/>
          </p:cNvPicPr>
          <p:nvPr/>
        </p:nvPicPr>
        <p:blipFill>
          <a:blip r:embed="rId2"/>
          <a:srcRect/>
          <a:stretch>
            <a:fillRect/>
          </a:stretch>
        </p:blipFill>
        <p:spPr bwMode="auto">
          <a:xfrm>
            <a:off x="2435319" y="619686"/>
            <a:ext cx="7770998" cy="5774894"/>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7ABED51-31D2-4510-BAE6-3ACFBF2A1CD4}" type="slidenum">
              <a:rPr lang="en-US" smtClean="0"/>
              <a:pPr/>
              <a:t>19</a:t>
            </a:fld>
            <a:endParaRPr lang="en-US"/>
          </a:p>
        </p:txBody>
      </p:sp>
      <p:pic>
        <p:nvPicPr>
          <p:cNvPr id="33794" name="Picture 2"/>
          <p:cNvPicPr>
            <a:picLocks noChangeAspect="1" noChangeArrowheads="1"/>
          </p:cNvPicPr>
          <p:nvPr/>
        </p:nvPicPr>
        <p:blipFill>
          <a:blip r:embed="rId2"/>
          <a:srcRect/>
          <a:stretch>
            <a:fillRect/>
          </a:stretch>
        </p:blipFill>
        <p:spPr bwMode="auto">
          <a:xfrm>
            <a:off x="2373687" y="761999"/>
            <a:ext cx="7550242" cy="5696443"/>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What Is </a:t>
            </a:r>
            <a:r>
              <a:rPr lang="en-IN" dirty="0" smtClean="0"/>
              <a:t>Globalization</a:t>
            </a:r>
            <a:r>
              <a:rPr lang="en-IN" dirty="0" smtClean="0"/>
              <a:t>?</a:t>
            </a:r>
            <a:r>
              <a:rPr lang="en-IN" b="1" dirty="0" smtClean="0"/>
              <a:t/>
            </a:r>
            <a:br>
              <a:rPr lang="en-IN" b="1" dirty="0" smtClean="0"/>
            </a:br>
            <a:endParaRPr lang="en-IN" dirty="0"/>
          </a:p>
        </p:txBody>
      </p:sp>
      <p:sp>
        <p:nvSpPr>
          <p:cNvPr id="3" name="Content Placeholder 2"/>
          <p:cNvSpPr>
            <a:spLocks noGrp="1"/>
          </p:cNvSpPr>
          <p:nvPr>
            <p:ph idx="1"/>
          </p:nvPr>
        </p:nvSpPr>
        <p:spPr/>
        <p:txBody>
          <a:bodyPr/>
          <a:lstStyle/>
          <a:p>
            <a:r>
              <a:rPr lang="en-IN" dirty="0" smtClean="0"/>
              <a:t>Globalization refers to any activity that brings the people, cultures, and economies of different countries closer together</a:t>
            </a:r>
            <a:r>
              <a:rPr lang="en-IN" dirty="0" smtClean="0"/>
              <a:t>.</a:t>
            </a:r>
          </a:p>
          <a:p>
            <a:r>
              <a:rPr lang="en-IN" dirty="0" smtClean="0"/>
              <a:t> </a:t>
            </a:r>
            <a:r>
              <a:rPr lang="en-IN" dirty="0" smtClean="0"/>
              <a:t>In business, "globalization" (also called "</a:t>
            </a:r>
            <a:r>
              <a:rPr lang="en-IN" dirty="0" smtClean="0">
                <a:hlinkClick r:id="rId2"/>
              </a:rPr>
              <a:t>going global</a:t>
            </a:r>
            <a:r>
              <a:rPr lang="en-IN" dirty="0" smtClean="0"/>
              <a:t>") refers to practices by which organizations become more tightly connected with their customers and partners around the world</a:t>
            </a:r>
            <a:r>
              <a:rPr lang="en-IN" dirty="0" smtClean="0"/>
              <a:t>.</a:t>
            </a:r>
          </a:p>
          <a:p>
            <a:r>
              <a:rPr lang="en-IN" dirty="0" smtClean="0"/>
              <a:t> </a:t>
            </a:r>
            <a:r>
              <a:rPr lang="en-IN" dirty="0" smtClean="0"/>
              <a:t>This includes any aspect of operating in different national markets, from product design to marketing.</a:t>
            </a:r>
            <a:endParaRPr lang="en-IN" dirty="0"/>
          </a:p>
        </p:txBody>
      </p:sp>
      <p:sp>
        <p:nvSpPr>
          <p:cNvPr id="4" name="Slide Number Placeholder 3"/>
          <p:cNvSpPr>
            <a:spLocks noGrp="1"/>
          </p:cNvSpPr>
          <p:nvPr>
            <p:ph type="sldNum" sz="quarter" idx="12"/>
          </p:nvPr>
        </p:nvSpPr>
        <p:spPr/>
        <p:txBody>
          <a:bodyPr/>
          <a:lstStyle/>
          <a:p>
            <a:fld id="{6113E31D-E2AB-40D1-8B51-AFA5AFEF393A}" type="slidenum">
              <a:rPr lang="en-US" smtClean="0"/>
              <a:pPr/>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7ABED51-31D2-4510-BAE6-3ACFBF2A1CD4}" type="slidenum">
              <a:rPr lang="en-US" smtClean="0"/>
              <a:pPr/>
              <a:t>20</a:t>
            </a:fld>
            <a:endParaRPr lang="en-US"/>
          </a:p>
        </p:txBody>
      </p:sp>
      <p:pic>
        <p:nvPicPr>
          <p:cNvPr id="34818" name="Picture 2"/>
          <p:cNvPicPr>
            <a:picLocks noChangeAspect="1" noChangeArrowheads="1"/>
          </p:cNvPicPr>
          <p:nvPr/>
        </p:nvPicPr>
        <p:blipFill>
          <a:blip r:embed="rId2"/>
          <a:srcRect/>
          <a:stretch>
            <a:fillRect/>
          </a:stretch>
        </p:blipFill>
        <p:spPr bwMode="auto">
          <a:xfrm>
            <a:off x="2295245" y="687761"/>
            <a:ext cx="8058990" cy="5911651"/>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7ABED51-31D2-4510-BAE6-3ACFBF2A1CD4}" type="slidenum">
              <a:rPr lang="en-US" smtClean="0"/>
              <a:pPr/>
              <a:t>21</a:t>
            </a:fld>
            <a:endParaRPr lang="en-US"/>
          </a:p>
        </p:txBody>
      </p:sp>
      <p:pic>
        <p:nvPicPr>
          <p:cNvPr id="35842" name="Picture 2"/>
          <p:cNvPicPr>
            <a:picLocks noChangeAspect="1" noChangeArrowheads="1"/>
          </p:cNvPicPr>
          <p:nvPr/>
        </p:nvPicPr>
        <p:blipFill>
          <a:blip r:embed="rId2"/>
          <a:srcRect/>
          <a:stretch>
            <a:fillRect/>
          </a:stretch>
        </p:blipFill>
        <p:spPr bwMode="auto">
          <a:xfrm>
            <a:off x="2369764" y="567576"/>
            <a:ext cx="7715530" cy="5714275"/>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7ABED51-31D2-4510-BAE6-3ACFBF2A1CD4}" type="slidenum">
              <a:rPr lang="en-US" smtClean="0"/>
              <a:pPr/>
              <a:t>22</a:t>
            </a:fld>
            <a:endParaRPr lang="en-US"/>
          </a:p>
        </p:txBody>
      </p:sp>
      <p:pic>
        <p:nvPicPr>
          <p:cNvPr id="36866" name="Picture 2"/>
          <p:cNvPicPr>
            <a:picLocks noChangeAspect="1" noChangeArrowheads="1"/>
          </p:cNvPicPr>
          <p:nvPr/>
        </p:nvPicPr>
        <p:blipFill>
          <a:blip r:embed="rId2"/>
          <a:srcRect/>
          <a:stretch>
            <a:fillRect/>
          </a:stretch>
        </p:blipFill>
        <p:spPr bwMode="auto">
          <a:xfrm>
            <a:off x="2267791" y="877701"/>
            <a:ext cx="7494774" cy="5550317"/>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7ABED51-31D2-4510-BAE6-3ACFBF2A1CD4}" type="slidenum">
              <a:rPr lang="en-US" smtClean="0"/>
              <a:pPr/>
              <a:t>23</a:t>
            </a:fld>
            <a:endParaRPr lang="en-US"/>
          </a:p>
        </p:txBody>
      </p:sp>
      <p:pic>
        <p:nvPicPr>
          <p:cNvPr id="37890" name="Picture 2"/>
          <p:cNvPicPr>
            <a:picLocks noChangeAspect="1" noChangeArrowheads="1"/>
          </p:cNvPicPr>
          <p:nvPr/>
        </p:nvPicPr>
        <p:blipFill>
          <a:blip r:embed="rId2"/>
          <a:srcRect/>
          <a:stretch>
            <a:fillRect/>
          </a:stretch>
        </p:blipFill>
        <p:spPr bwMode="auto">
          <a:xfrm>
            <a:off x="2378448" y="591390"/>
            <a:ext cx="7484554" cy="5473233"/>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7ABED51-31D2-4510-BAE6-3ACFBF2A1CD4}" type="slidenum">
              <a:rPr lang="en-US" smtClean="0"/>
              <a:pPr/>
              <a:t>24</a:t>
            </a:fld>
            <a:endParaRPr lang="en-US"/>
          </a:p>
        </p:txBody>
      </p:sp>
      <p:pic>
        <p:nvPicPr>
          <p:cNvPr id="38914" name="Picture 2"/>
          <p:cNvPicPr>
            <a:picLocks noChangeAspect="1" noChangeArrowheads="1"/>
          </p:cNvPicPr>
          <p:nvPr/>
        </p:nvPicPr>
        <p:blipFill>
          <a:blip r:embed="rId2"/>
          <a:srcRect/>
          <a:stretch>
            <a:fillRect/>
          </a:stretch>
        </p:blipFill>
        <p:spPr bwMode="auto">
          <a:xfrm>
            <a:off x="3171825" y="1281113"/>
            <a:ext cx="5848350" cy="4295775"/>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7ABED51-31D2-4510-BAE6-3ACFBF2A1CD4}" type="slidenum">
              <a:rPr lang="en-US" smtClean="0"/>
              <a:pPr/>
              <a:t>25</a:t>
            </a:fld>
            <a:endParaRPr lang="en-US"/>
          </a:p>
        </p:txBody>
      </p:sp>
      <p:pic>
        <p:nvPicPr>
          <p:cNvPr id="39938" name="Picture 2"/>
          <p:cNvPicPr>
            <a:picLocks noChangeAspect="1" noChangeArrowheads="1"/>
          </p:cNvPicPr>
          <p:nvPr/>
        </p:nvPicPr>
        <p:blipFill>
          <a:blip r:embed="rId2"/>
          <a:srcRect/>
          <a:stretch>
            <a:fillRect/>
          </a:stretch>
        </p:blipFill>
        <p:spPr bwMode="auto">
          <a:xfrm>
            <a:off x="2077009" y="507347"/>
            <a:ext cx="7887261" cy="5883539"/>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7ABED51-31D2-4510-BAE6-3ACFBF2A1CD4}" type="slidenum">
              <a:rPr lang="en-US" smtClean="0"/>
              <a:pPr/>
              <a:t>26</a:t>
            </a:fld>
            <a:endParaRPr lang="en-US"/>
          </a:p>
        </p:txBody>
      </p:sp>
      <p:pic>
        <p:nvPicPr>
          <p:cNvPr id="40962" name="Picture 2"/>
          <p:cNvPicPr>
            <a:picLocks noChangeAspect="1" noChangeArrowheads="1"/>
          </p:cNvPicPr>
          <p:nvPr/>
        </p:nvPicPr>
        <p:blipFill>
          <a:blip r:embed="rId2"/>
          <a:srcRect/>
          <a:stretch>
            <a:fillRect/>
          </a:stretch>
        </p:blipFill>
        <p:spPr bwMode="auto">
          <a:xfrm>
            <a:off x="2251261" y="558333"/>
            <a:ext cx="7941609" cy="5772130"/>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7ABED51-31D2-4510-BAE6-3ACFBF2A1CD4}" type="slidenum">
              <a:rPr lang="en-US" smtClean="0"/>
              <a:pPr/>
              <a:t>27</a:t>
            </a:fld>
            <a:endParaRPr lang="en-US"/>
          </a:p>
        </p:txBody>
      </p:sp>
      <p:pic>
        <p:nvPicPr>
          <p:cNvPr id="41986" name="Picture 2"/>
          <p:cNvPicPr>
            <a:picLocks noChangeAspect="1" noChangeArrowheads="1"/>
          </p:cNvPicPr>
          <p:nvPr/>
        </p:nvPicPr>
        <p:blipFill>
          <a:blip r:embed="rId2"/>
          <a:srcRect/>
          <a:stretch>
            <a:fillRect/>
          </a:stretch>
        </p:blipFill>
        <p:spPr bwMode="auto">
          <a:xfrm>
            <a:off x="2296926" y="598393"/>
            <a:ext cx="7774921" cy="5746133"/>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7ABED51-31D2-4510-BAE6-3ACFBF2A1CD4}" type="slidenum">
              <a:rPr lang="en-US" smtClean="0"/>
              <a:pPr/>
              <a:t>28</a:t>
            </a:fld>
            <a:endParaRPr lang="en-US"/>
          </a:p>
        </p:txBody>
      </p:sp>
      <p:pic>
        <p:nvPicPr>
          <p:cNvPr id="43010" name="Picture 2"/>
          <p:cNvPicPr>
            <a:picLocks noChangeAspect="1" noChangeArrowheads="1"/>
          </p:cNvPicPr>
          <p:nvPr/>
        </p:nvPicPr>
        <p:blipFill>
          <a:blip r:embed="rId2"/>
          <a:srcRect/>
          <a:stretch>
            <a:fillRect/>
          </a:stretch>
        </p:blipFill>
        <p:spPr bwMode="auto">
          <a:xfrm>
            <a:off x="2444002" y="747993"/>
            <a:ext cx="7614397" cy="5526578"/>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7ABED51-31D2-4510-BAE6-3ACFBF2A1CD4}" type="slidenum">
              <a:rPr lang="en-US" smtClean="0"/>
              <a:pPr/>
              <a:t>29</a:t>
            </a:fld>
            <a:endParaRPr lang="en-US"/>
          </a:p>
        </p:txBody>
      </p:sp>
      <p:pic>
        <p:nvPicPr>
          <p:cNvPr id="44034" name="Picture 2"/>
          <p:cNvPicPr>
            <a:picLocks noChangeAspect="1" noChangeArrowheads="1"/>
          </p:cNvPicPr>
          <p:nvPr/>
        </p:nvPicPr>
        <p:blipFill>
          <a:blip r:embed="rId2"/>
          <a:srcRect/>
          <a:stretch>
            <a:fillRect/>
          </a:stretch>
        </p:blipFill>
        <p:spPr bwMode="auto">
          <a:xfrm>
            <a:off x="2391054" y="614081"/>
            <a:ext cx="7008439" cy="5270528"/>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Globalization: A Few Examples</a:t>
            </a:r>
            <a:br>
              <a:rPr lang="en-IN" dirty="0" smtClean="0"/>
            </a:br>
            <a:endParaRPr lang="en-IN" dirty="0"/>
          </a:p>
        </p:txBody>
      </p:sp>
      <p:sp>
        <p:nvSpPr>
          <p:cNvPr id="3" name="Content Placeholder 2"/>
          <p:cNvSpPr>
            <a:spLocks noGrp="1"/>
          </p:cNvSpPr>
          <p:nvPr>
            <p:ph idx="1"/>
          </p:nvPr>
        </p:nvSpPr>
        <p:spPr/>
        <p:txBody>
          <a:bodyPr>
            <a:normAutofit lnSpcReduction="10000"/>
          </a:bodyPr>
          <a:lstStyle/>
          <a:p>
            <a:r>
              <a:rPr lang="en-IN" dirty="0" smtClean="0"/>
              <a:t>Online marketplaces like eBay and Amazon make it easy to buy products from businesses or individuals on the other side of the planet. Even products sold in traditional brick-and-mortar stores like Target often make stops in several different countries before reaching their final destinations. Consumer electronics, for example, are commonly sourced from raw materials in India, made in China, then sold in America.</a:t>
            </a:r>
          </a:p>
          <a:p>
            <a:r>
              <a:rPr lang="en-IN" dirty="0" smtClean="0"/>
              <a:t>Many large restaurant chains, like McDonald's, operate in dozens of countries. McDonald's specifically has franchises in upwards of one hundred countries, and diners around the world recognize its brand and logo.</a:t>
            </a:r>
          </a:p>
          <a:p>
            <a:r>
              <a:rPr lang="en-IN" dirty="0" smtClean="0"/>
              <a:t>Netflix operates in </a:t>
            </a:r>
            <a:r>
              <a:rPr lang="en-IN" dirty="0" smtClean="0">
                <a:hlinkClick r:id="rId2"/>
              </a:rPr>
              <a:t>more than 190 countries</a:t>
            </a:r>
            <a:r>
              <a:rPr lang="en-IN" dirty="0" smtClean="0"/>
              <a:t> and customizes content offerings for individual markets with subtitles and programming in local languages.</a:t>
            </a:r>
          </a:p>
          <a:p>
            <a:endParaRPr lang="en-IN" dirty="0"/>
          </a:p>
        </p:txBody>
      </p:sp>
      <p:sp>
        <p:nvSpPr>
          <p:cNvPr id="4" name="Slide Number Placeholder 3"/>
          <p:cNvSpPr>
            <a:spLocks noGrp="1"/>
          </p:cNvSpPr>
          <p:nvPr>
            <p:ph type="sldNum" sz="quarter" idx="12"/>
          </p:nvPr>
        </p:nvSpPr>
        <p:spPr/>
        <p:txBody>
          <a:bodyPr/>
          <a:lstStyle/>
          <a:p>
            <a:fld id="{6113E31D-E2AB-40D1-8B51-AFA5AFEF393A}" type="slidenum">
              <a:rPr lang="en-US" smtClean="0"/>
              <a:pPr/>
              <a:t>3</a:t>
            </a:fld>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7ABED51-31D2-4510-BAE6-3ACFBF2A1CD4}" type="slidenum">
              <a:rPr lang="en-US" smtClean="0"/>
              <a:pPr/>
              <a:t>30</a:t>
            </a:fld>
            <a:endParaRPr lang="en-US"/>
          </a:p>
        </p:txBody>
      </p:sp>
      <p:pic>
        <p:nvPicPr>
          <p:cNvPr id="45058" name="Picture 2"/>
          <p:cNvPicPr>
            <a:picLocks noChangeAspect="1" noChangeArrowheads="1"/>
          </p:cNvPicPr>
          <p:nvPr/>
        </p:nvPicPr>
        <p:blipFill>
          <a:blip r:embed="rId2"/>
          <a:srcRect/>
          <a:stretch>
            <a:fillRect/>
          </a:stretch>
        </p:blipFill>
        <p:spPr bwMode="auto">
          <a:xfrm>
            <a:off x="2266110" y="553291"/>
            <a:ext cx="7953655" cy="5910277"/>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7ABED51-31D2-4510-BAE6-3ACFBF2A1CD4}" type="slidenum">
              <a:rPr lang="en-US" smtClean="0"/>
              <a:pPr/>
              <a:t>31</a:t>
            </a:fld>
            <a:endParaRPr lang="en-US"/>
          </a:p>
        </p:txBody>
      </p:sp>
      <p:pic>
        <p:nvPicPr>
          <p:cNvPr id="46082" name="Picture 2"/>
          <p:cNvPicPr>
            <a:picLocks noChangeAspect="1" noChangeArrowheads="1"/>
          </p:cNvPicPr>
          <p:nvPr/>
        </p:nvPicPr>
        <p:blipFill>
          <a:blip r:embed="rId2"/>
          <a:srcRect/>
          <a:stretch>
            <a:fillRect/>
          </a:stretch>
        </p:blipFill>
        <p:spPr bwMode="auto">
          <a:xfrm>
            <a:off x="2358558" y="797859"/>
            <a:ext cx="7242642" cy="5224966"/>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7ABED51-31D2-4510-BAE6-3ACFBF2A1CD4}" type="slidenum">
              <a:rPr lang="en-US" smtClean="0"/>
              <a:pPr/>
              <a:t>32</a:t>
            </a:fld>
            <a:endParaRPr lang="en-US"/>
          </a:p>
        </p:txBody>
      </p:sp>
      <p:pic>
        <p:nvPicPr>
          <p:cNvPr id="47106" name="Picture 2"/>
          <p:cNvPicPr>
            <a:picLocks noChangeAspect="1" noChangeArrowheads="1"/>
          </p:cNvPicPr>
          <p:nvPr/>
        </p:nvPicPr>
        <p:blipFill>
          <a:blip r:embed="rId2"/>
          <a:srcRect/>
          <a:stretch>
            <a:fillRect/>
          </a:stretch>
        </p:blipFill>
        <p:spPr bwMode="auto">
          <a:xfrm>
            <a:off x="2261906" y="750515"/>
            <a:ext cx="7917517" cy="5542262"/>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7ABED51-31D2-4510-BAE6-3ACFBF2A1CD4}" type="slidenum">
              <a:rPr lang="en-US" smtClean="0"/>
              <a:pPr/>
              <a:t>33</a:t>
            </a:fld>
            <a:endParaRPr lang="en-US"/>
          </a:p>
        </p:txBody>
      </p:sp>
      <p:pic>
        <p:nvPicPr>
          <p:cNvPr id="48130" name="Picture 2"/>
          <p:cNvPicPr>
            <a:picLocks noChangeAspect="1" noChangeArrowheads="1"/>
          </p:cNvPicPr>
          <p:nvPr/>
        </p:nvPicPr>
        <p:blipFill>
          <a:blip r:embed="rId2"/>
          <a:srcRect/>
          <a:stretch>
            <a:fillRect/>
          </a:stretch>
        </p:blipFill>
        <p:spPr bwMode="auto">
          <a:xfrm>
            <a:off x="2333345" y="750234"/>
            <a:ext cx="7536796" cy="5612768"/>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7ABED51-31D2-4510-BAE6-3ACFBF2A1CD4}" type="slidenum">
              <a:rPr lang="en-US" smtClean="0"/>
              <a:pPr/>
              <a:t>34</a:t>
            </a:fld>
            <a:endParaRPr lang="en-US"/>
          </a:p>
        </p:txBody>
      </p:sp>
      <p:pic>
        <p:nvPicPr>
          <p:cNvPr id="49154" name="Picture 2"/>
          <p:cNvPicPr>
            <a:picLocks noChangeAspect="1" noChangeArrowheads="1"/>
          </p:cNvPicPr>
          <p:nvPr/>
        </p:nvPicPr>
        <p:blipFill>
          <a:blip r:embed="rId2"/>
          <a:srcRect/>
          <a:stretch>
            <a:fillRect/>
          </a:stretch>
        </p:blipFill>
        <p:spPr bwMode="auto">
          <a:xfrm>
            <a:off x="2120712" y="689441"/>
            <a:ext cx="7830112" cy="5827361"/>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7ABED51-31D2-4510-BAE6-3ACFBF2A1CD4}" type="slidenum">
              <a:rPr lang="en-US" smtClean="0"/>
              <a:pPr/>
              <a:t>35</a:t>
            </a:fld>
            <a:endParaRPr lang="en-US"/>
          </a:p>
        </p:txBody>
      </p:sp>
      <p:pic>
        <p:nvPicPr>
          <p:cNvPr id="50178" name="Picture 2"/>
          <p:cNvPicPr>
            <a:picLocks noChangeAspect="1" noChangeArrowheads="1"/>
          </p:cNvPicPr>
          <p:nvPr/>
        </p:nvPicPr>
        <p:blipFill>
          <a:blip r:embed="rId2"/>
          <a:srcRect/>
          <a:stretch>
            <a:fillRect/>
          </a:stretch>
        </p:blipFill>
        <p:spPr bwMode="auto">
          <a:xfrm>
            <a:off x="2340629" y="712414"/>
            <a:ext cx="7475724" cy="5548099"/>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7ABED51-31D2-4510-BAE6-3ACFBF2A1CD4}" type="slidenum">
              <a:rPr lang="en-US" smtClean="0"/>
              <a:pPr/>
              <a:t>36</a:t>
            </a:fld>
            <a:endParaRPr lang="en-US"/>
          </a:p>
        </p:txBody>
      </p:sp>
      <p:pic>
        <p:nvPicPr>
          <p:cNvPr id="51202" name="Picture 2"/>
          <p:cNvPicPr>
            <a:picLocks noChangeAspect="1" noChangeArrowheads="1"/>
          </p:cNvPicPr>
          <p:nvPr/>
        </p:nvPicPr>
        <p:blipFill>
          <a:blip r:embed="rId2"/>
          <a:srcRect/>
          <a:stretch>
            <a:fillRect/>
          </a:stretch>
        </p:blipFill>
        <p:spPr bwMode="auto">
          <a:xfrm>
            <a:off x="2189350" y="794777"/>
            <a:ext cx="7438744" cy="5340946"/>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7ABED51-31D2-4510-BAE6-3ACFBF2A1CD4}" type="slidenum">
              <a:rPr lang="en-US" smtClean="0"/>
              <a:pPr/>
              <a:t>37</a:t>
            </a:fld>
            <a:endParaRPr lang="en-US"/>
          </a:p>
        </p:txBody>
      </p:sp>
      <p:pic>
        <p:nvPicPr>
          <p:cNvPr id="52226" name="Picture 2"/>
          <p:cNvPicPr>
            <a:picLocks noChangeAspect="1" noChangeArrowheads="1"/>
          </p:cNvPicPr>
          <p:nvPr/>
        </p:nvPicPr>
        <p:blipFill>
          <a:blip r:embed="rId2"/>
          <a:srcRect/>
          <a:stretch>
            <a:fillRect/>
          </a:stretch>
        </p:blipFill>
        <p:spPr bwMode="auto">
          <a:xfrm>
            <a:off x="2218764" y="679918"/>
            <a:ext cx="7637930" cy="5690760"/>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7ABED51-31D2-4510-BAE6-3ACFBF2A1CD4}" type="slidenum">
              <a:rPr lang="en-US" smtClean="0"/>
              <a:pPr/>
              <a:t>38</a:t>
            </a:fld>
            <a:endParaRPr lang="en-US"/>
          </a:p>
        </p:txBody>
      </p:sp>
      <p:pic>
        <p:nvPicPr>
          <p:cNvPr id="53250" name="Picture 2"/>
          <p:cNvPicPr>
            <a:picLocks noChangeAspect="1" noChangeArrowheads="1"/>
          </p:cNvPicPr>
          <p:nvPr/>
        </p:nvPicPr>
        <p:blipFill>
          <a:blip r:embed="rId2"/>
          <a:srcRect/>
          <a:stretch>
            <a:fillRect/>
          </a:stretch>
        </p:blipFill>
        <p:spPr bwMode="auto">
          <a:xfrm>
            <a:off x="2271991" y="726141"/>
            <a:ext cx="7625043" cy="5545486"/>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7ABED51-31D2-4510-BAE6-3ACFBF2A1CD4}" type="slidenum">
              <a:rPr lang="en-US" smtClean="0"/>
              <a:pPr/>
              <a:t>39</a:t>
            </a:fld>
            <a:endParaRPr lang="en-US"/>
          </a:p>
        </p:txBody>
      </p:sp>
      <p:pic>
        <p:nvPicPr>
          <p:cNvPr id="54274" name="Picture 2"/>
          <p:cNvPicPr>
            <a:picLocks noChangeAspect="1" noChangeArrowheads="1"/>
          </p:cNvPicPr>
          <p:nvPr/>
        </p:nvPicPr>
        <p:blipFill>
          <a:blip r:embed="rId2"/>
          <a:srcRect/>
          <a:stretch>
            <a:fillRect/>
          </a:stretch>
        </p:blipFill>
        <p:spPr bwMode="auto">
          <a:xfrm>
            <a:off x="2125477" y="653863"/>
            <a:ext cx="7865688" cy="5850512"/>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What Is </a:t>
            </a:r>
            <a:r>
              <a:rPr lang="en-IN" dirty="0" err="1" smtClean="0"/>
              <a:t>Glocalization</a:t>
            </a:r>
            <a:r>
              <a:rPr lang="en-IN" dirty="0" smtClean="0"/>
              <a:t>?</a:t>
            </a:r>
            <a:endParaRPr lang="en-IN" dirty="0"/>
          </a:p>
        </p:txBody>
      </p:sp>
      <p:sp>
        <p:nvSpPr>
          <p:cNvPr id="3" name="Content Placeholder 2"/>
          <p:cNvSpPr>
            <a:spLocks noGrp="1"/>
          </p:cNvSpPr>
          <p:nvPr>
            <p:ph idx="1"/>
          </p:nvPr>
        </p:nvSpPr>
        <p:spPr/>
        <p:txBody>
          <a:bodyPr/>
          <a:lstStyle/>
          <a:p>
            <a:r>
              <a:rPr lang="en-IN" dirty="0" err="1" smtClean="0"/>
              <a:t>Glocalization</a:t>
            </a:r>
            <a:r>
              <a:rPr lang="en-IN" dirty="0" smtClean="0"/>
              <a:t> is a combination of the words "</a:t>
            </a:r>
            <a:r>
              <a:rPr lang="en-IN" u="sng" dirty="0" smtClean="0">
                <a:hlinkClick r:id="rId2"/>
              </a:rPr>
              <a:t>globalization</a:t>
            </a:r>
            <a:r>
              <a:rPr lang="en-IN" dirty="0" smtClean="0"/>
              <a:t>" and "localization." The term is used to describe a product or service that is developed and distributed globally but is also adjusted to accommodate the user or consumer in a local market.</a:t>
            </a:r>
          </a:p>
          <a:p>
            <a:r>
              <a:rPr lang="en-IN" dirty="0" smtClean="0"/>
              <a:t>A common example would be cars that are sold worldwide but adjusted to meet local criteria such as emissions standards or what side the steering wheel is located. It could also focus on more cultural aspects, such as a global fast-food chain offering geographically-specific menu items that cater to local tastes.</a:t>
            </a:r>
          </a:p>
          <a:p>
            <a:r>
              <a:rPr lang="en-IN" dirty="0" smtClean="0"/>
              <a:t>Often, </a:t>
            </a:r>
            <a:r>
              <a:rPr lang="en-IN" dirty="0" err="1" smtClean="0"/>
              <a:t>glocalization</a:t>
            </a:r>
            <a:r>
              <a:rPr lang="en-IN" dirty="0" smtClean="0"/>
              <a:t> campaigns involve culturally friendly media and </a:t>
            </a:r>
            <a:r>
              <a:rPr lang="en-IN" u="sng" dirty="0" smtClean="0">
                <a:hlinkClick r:id="rId3"/>
              </a:rPr>
              <a:t>ad campaigns</a:t>
            </a:r>
            <a:r>
              <a:rPr lang="en-IN" dirty="0" smtClean="0"/>
              <a:t> to encourage the acceptance of foreign products among a local audience.</a:t>
            </a:r>
          </a:p>
          <a:p>
            <a:endParaRPr lang="en-IN" dirty="0"/>
          </a:p>
        </p:txBody>
      </p:sp>
      <p:sp>
        <p:nvSpPr>
          <p:cNvPr id="4" name="Slide Number Placeholder 3"/>
          <p:cNvSpPr>
            <a:spLocks noGrp="1"/>
          </p:cNvSpPr>
          <p:nvPr>
            <p:ph type="sldNum" sz="quarter" idx="12"/>
          </p:nvPr>
        </p:nvSpPr>
        <p:spPr/>
        <p:txBody>
          <a:bodyPr/>
          <a:lstStyle/>
          <a:p>
            <a:fld id="{6113E31D-E2AB-40D1-8B51-AFA5AFEF393A}" type="slidenum">
              <a:rPr lang="en-US" smtClean="0"/>
              <a:pPr/>
              <a:t>4</a:t>
            </a:fld>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7ABED51-31D2-4510-BAE6-3ACFBF2A1CD4}" type="slidenum">
              <a:rPr lang="en-US" smtClean="0"/>
              <a:pPr/>
              <a:t>40</a:t>
            </a:fld>
            <a:endParaRPr lang="en-US"/>
          </a:p>
        </p:txBody>
      </p:sp>
      <p:pic>
        <p:nvPicPr>
          <p:cNvPr id="55298" name="Picture 2"/>
          <p:cNvPicPr>
            <a:picLocks noChangeAspect="1" noChangeArrowheads="1"/>
          </p:cNvPicPr>
          <p:nvPr/>
        </p:nvPicPr>
        <p:blipFill>
          <a:blip r:embed="rId2"/>
          <a:srcRect/>
          <a:stretch>
            <a:fillRect/>
          </a:stretch>
        </p:blipFill>
        <p:spPr bwMode="auto">
          <a:xfrm>
            <a:off x="2021822" y="590549"/>
            <a:ext cx="7834872" cy="5834205"/>
          </a:xfrm>
          <a:prstGeom prst="rect">
            <a:avLst/>
          </a:prstGeom>
          <a:noFill/>
          <a:ln w="9525">
            <a:no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7ABED51-31D2-4510-BAE6-3ACFBF2A1CD4}" type="slidenum">
              <a:rPr lang="en-US" smtClean="0"/>
              <a:pPr/>
              <a:t>41</a:t>
            </a:fld>
            <a:endParaRPr lang="en-US"/>
          </a:p>
        </p:txBody>
      </p:sp>
      <p:pic>
        <p:nvPicPr>
          <p:cNvPr id="56322" name="Picture 2"/>
          <p:cNvPicPr>
            <a:picLocks noChangeAspect="1" noChangeArrowheads="1"/>
          </p:cNvPicPr>
          <p:nvPr/>
        </p:nvPicPr>
        <p:blipFill>
          <a:blip r:embed="rId2"/>
          <a:srcRect/>
          <a:stretch>
            <a:fillRect/>
          </a:stretch>
        </p:blipFill>
        <p:spPr bwMode="auto">
          <a:xfrm>
            <a:off x="2205878" y="550207"/>
            <a:ext cx="8282828" cy="6019033"/>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7ABED51-31D2-4510-BAE6-3ACFBF2A1CD4}" type="slidenum">
              <a:rPr lang="en-US" smtClean="0"/>
              <a:pPr/>
              <a:t>42</a:t>
            </a:fld>
            <a:endParaRPr lang="en-US"/>
          </a:p>
        </p:txBody>
      </p:sp>
      <p:pic>
        <p:nvPicPr>
          <p:cNvPr id="57346" name="Picture 2"/>
          <p:cNvPicPr>
            <a:picLocks noChangeAspect="1" noChangeArrowheads="1"/>
          </p:cNvPicPr>
          <p:nvPr/>
        </p:nvPicPr>
        <p:blipFill>
          <a:blip r:embed="rId2"/>
          <a:srcRect/>
          <a:stretch>
            <a:fillRect/>
          </a:stretch>
        </p:blipFill>
        <p:spPr bwMode="auto">
          <a:xfrm>
            <a:off x="2160775" y="684119"/>
            <a:ext cx="7238719" cy="5514016"/>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Glocalization</a:t>
            </a:r>
            <a:endParaRPr lang="en-IN" dirty="0"/>
          </a:p>
        </p:txBody>
      </p:sp>
      <p:sp>
        <p:nvSpPr>
          <p:cNvPr id="3" name="Content Placeholder 2"/>
          <p:cNvSpPr>
            <a:spLocks noGrp="1"/>
          </p:cNvSpPr>
          <p:nvPr>
            <p:ph idx="1"/>
          </p:nvPr>
        </p:nvSpPr>
        <p:spPr/>
        <p:txBody>
          <a:bodyPr/>
          <a:lstStyle/>
          <a:p>
            <a:r>
              <a:rPr lang="en-IN" dirty="0" smtClean="0"/>
              <a:t>In regards to a particular product or service, this means the adaptation of globally marketed products and services into local markets. </a:t>
            </a:r>
            <a:endParaRPr lang="en-IN" dirty="0" smtClean="0"/>
          </a:p>
          <a:p>
            <a:r>
              <a:rPr lang="en-IN" dirty="0" smtClean="0"/>
              <a:t>A</a:t>
            </a:r>
            <a:r>
              <a:rPr lang="en-IN" dirty="0" smtClean="0"/>
              <a:t> global product or service, something everyone needs and can get used out of, may be tailored to conform with local laws, customs, or consumer preferences</a:t>
            </a:r>
            <a:r>
              <a:rPr lang="en-IN" dirty="0" smtClean="0"/>
              <a:t>.</a:t>
            </a:r>
          </a:p>
          <a:p>
            <a:r>
              <a:rPr lang="en-IN" dirty="0" smtClean="0"/>
              <a:t> </a:t>
            </a:r>
            <a:r>
              <a:rPr lang="en-IN" dirty="0" smtClean="0"/>
              <a:t>Products that are "</a:t>
            </a:r>
            <a:r>
              <a:rPr lang="en-IN" dirty="0" err="1" smtClean="0"/>
              <a:t>glocalized</a:t>
            </a:r>
            <a:r>
              <a:rPr lang="en-IN" dirty="0" smtClean="0"/>
              <a:t>" are, by definition, going to be of much greater interest to the end user, the person who ends up using the product. </a:t>
            </a:r>
            <a:endParaRPr lang="en-IN" dirty="0" smtClean="0"/>
          </a:p>
          <a:p>
            <a:r>
              <a:rPr lang="en-IN" dirty="0" smtClean="0"/>
              <a:t>This </a:t>
            </a:r>
            <a:r>
              <a:rPr lang="en-IN" dirty="0" smtClean="0"/>
              <a:t>is because while it's something that everyone can use and has use for, as a global product, it's localization makes it more specific to an individual, their context, and their needs.</a:t>
            </a:r>
            <a:endParaRPr lang="en-IN" dirty="0"/>
          </a:p>
        </p:txBody>
      </p:sp>
      <p:sp>
        <p:nvSpPr>
          <p:cNvPr id="4" name="Slide Number Placeholder 3"/>
          <p:cNvSpPr>
            <a:spLocks noGrp="1"/>
          </p:cNvSpPr>
          <p:nvPr>
            <p:ph type="sldNum" sz="quarter" idx="12"/>
          </p:nvPr>
        </p:nvSpPr>
        <p:spPr/>
        <p:txBody>
          <a:bodyPr/>
          <a:lstStyle/>
          <a:p>
            <a:fld id="{6113E31D-E2AB-40D1-8B51-AFA5AFEF393A}" type="slidenum">
              <a:rPr lang="en-US" smtClean="0"/>
              <a:pPr/>
              <a:t>5</a:t>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Glocalization</a:t>
            </a:r>
            <a:endParaRPr lang="en-IN" dirty="0"/>
          </a:p>
        </p:txBody>
      </p:sp>
      <p:sp>
        <p:nvSpPr>
          <p:cNvPr id="3" name="Content Placeholder 2"/>
          <p:cNvSpPr>
            <a:spLocks noGrp="1"/>
          </p:cNvSpPr>
          <p:nvPr>
            <p:ph idx="1"/>
          </p:nvPr>
        </p:nvSpPr>
        <p:spPr/>
        <p:txBody>
          <a:bodyPr/>
          <a:lstStyle/>
          <a:p>
            <a:r>
              <a:rPr lang="en-IN" dirty="0" err="1" smtClean="0"/>
              <a:t>Glocalization</a:t>
            </a:r>
            <a:r>
              <a:rPr lang="en-IN" dirty="0" smtClean="0"/>
              <a:t> works for companies with </a:t>
            </a:r>
            <a:r>
              <a:rPr lang="en-IN" u="sng" dirty="0" smtClean="0">
                <a:hlinkClick r:id="rId2"/>
              </a:rPr>
              <a:t>decentralized authority</a:t>
            </a:r>
            <a:r>
              <a:rPr lang="en-IN" dirty="0" smtClean="0"/>
              <a:t> structures, and for companies that exist and compete in multiple, different cultural contexts</a:t>
            </a:r>
            <a:r>
              <a:rPr lang="en-IN" dirty="0" smtClean="0"/>
              <a:t>.</a:t>
            </a:r>
          </a:p>
          <a:p>
            <a:r>
              <a:rPr lang="en-IN" dirty="0" smtClean="0"/>
              <a:t> </a:t>
            </a:r>
            <a:r>
              <a:rPr lang="en-IN" dirty="0" smtClean="0"/>
              <a:t>The process can be expensive, and resource intensive, but it often pays off for companies that practice it, as it allows for greater access to a larger, more culturally varied target market</a:t>
            </a:r>
            <a:r>
              <a:rPr lang="en-IN" dirty="0" smtClean="0"/>
              <a:t>.</a:t>
            </a:r>
          </a:p>
          <a:p>
            <a:r>
              <a:rPr lang="en-IN" dirty="0" smtClean="0"/>
              <a:t> </a:t>
            </a:r>
            <a:r>
              <a:rPr lang="en-IN" dirty="0" smtClean="0"/>
              <a:t>It also makes those countries more effective competitors in those markets.</a:t>
            </a:r>
            <a:endParaRPr lang="en-IN" dirty="0"/>
          </a:p>
        </p:txBody>
      </p:sp>
      <p:sp>
        <p:nvSpPr>
          <p:cNvPr id="4" name="Slide Number Placeholder 3"/>
          <p:cNvSpPr>
            <a:spLocks noGrp="1"/>
          </p:cNvSpPr>
          <p:nvPr>
            <p:ph type="sldNum" sz="quarter" idx="12"/>
          </p:nvPr>
        </p:nvSpPr>
        <p:spPr/>
        <p:txBody>
          <a:bodyPr/>
          <a:lstStyle/>
          <a:p>
            <a:fld id="{6113E31D-E2AB-40D1-8B51-AFA5AFEF393A}" type="slidenum">
              <a:rPr lang="en-US" smtClean="0"/>
              <a:pPr/>
              <a:t>6</a:t>
            </a:fld>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i="1" dirty="0" smtClean="0"/>
              <a:t>Key Takeaways</a:t>
            </a:r>
            <a:r>
              <a:rPr lang="en-IN" dirty="0" smtClean="0"/>
              <a:t/>
            </a:r>
            <a:br>
              <a:rPr lang="en-IN" dirty="0" smtClean="0"/>
            </a:br>
            <a:endParaRPr lang="en-IN" dirty="0"/>
          </a:p>
        </p:txBody>
      </p:sp>
      <p:sp>
        <p:nvSpPr>
          <p:cNvPr id="3" name="Content Placeholder 2"/>
          <p:cNvSpPr>
            <a:spLocks noGrp="1"/>
          </p:cNvSpPr>
          <p:nvPr>
            <p:ph idx="1"/>
          </p:nvPr>
        </p:nvSpPr>
        <p:spPr/>
        <p:txBody>
          <a:bodyPr/>
          <a:lstStyle/>
          <a:p>
            <a:r>
              <a:rPr lang="en-IN" i="1" dirty="0" err="1" smtClean="0"/>
              <a:t>Glocalization</a:t>
            </a:r>
            <a:r>
              <a:rPr lang="en-IN" i="1" dirty="0" smtClean="0"/>
              <a:t> is a combination of the words "globalization" and "localization." The term is used to describe a product or service that is developed and distributed globally but is also adjusted to accommodate the user or consumer in a local market.</a:t>
            </a:r>
            <a:endParaRPr lang="en-IN" dirty="0" smtClean="0"/>
          </a:p>
          <a:p>
            <a:r>
              <a:rPr lang="en-IN" i="1" dirty="0" smtClean="0"/>
              <a:t>The process can be expensive and resource-intensive, but it often pays off for companies that practice it.</a:t>
            </a:r>
            <a:endParaRPr lang="en-IN" dirty="0" smtClean="0"/>
          </a:p>
          <a:p>
            <a:r>
              <a:rPr lang="en-IN" i="1" dirty="0" smtClean="0"/>
              <a:t>Often, </a:t>
            </a:r>
            <a:r>
              <a:rPr lang="en-IN" i="1" dirty="0" err="1" smtClean="0"/>
              <a:t>glocalization</a:t>
            </a:r>
            <a:r>
              <a:rPr lang="en-IN" i="1" dirty="0" smtClean="0"/>
              <a:t> campaigns involve culturally friendly media and ad campaigns to encourage the acceptance of foreign products among a local audience.</a:t>
            </a:r>
            <a:endParaRPr lang="en-IN" dirty="0" smtClean="0"/>
          </a:p>
          <a:p>
            <a:endParaRPr lang="en-IN" dirty="0"/>
          </a:p>
        </p:txBody>
      </p:sp>
      <p:sp>
        <p:nvSpPr>
          <p:cNvPr id="4" name="Slide Number Placeholder 3"/>
          <p:cNvSpPr>
            <a:spLocks noGrp="1"/>
          </p:cNvSpPr>
          <p:nvPr>
            <p:ph type="sldNum" sz="quarter" idx="12"/>
          </p:nvPr>
        </p:nvSpPr>
        <p:spPr/>
        <p:txBody>
          <a:bodyPr/>
          <a:lstStyle/>
          <a:p>
            <a:fld id="{6113E31D-E2AB-40D1-8B51-AFA5AFEF393A}" type="slidenum">
              <a:rPr lang="en-US" smtClean="0"/>
              <a:pPr/>
              <a:t>7</a:t>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10989" y="0"/>
            <a:ext cx="6858001" cy="6858001"/>
          </a:xfrm>
          <a:prstGeom prst="rect">
            <a:avLst/>
          </a:prstGeom>
        </p:spPr>
      </p:pic>
      <p:sp>
        <p:nvSpPr>
          <p:cNvPr id="2" name="Title 1"/>
          <p:cNvSpPr>
            <a:spLocks noGrp="1"/>
          </p:cNvSpPr>
          <p:nvPr>
            <p:ph type="ctrTitle"/>
          </p:nvPr>
        </p:nvSpPr>
        <p:spPr>
          <a:xfrm>
            <a:off x="6427694" y="1660853"/>
            <a:ext cx="5764307" cy="2386712"/>
          </a:xfrm>
        </p:spPr>
        <p:txBody>
          <a:bodyPr>
            <a:normAutofit/>
          </a:bodyPr>
          <a:lstStyle/>
          <a:p>
            <a:pPr algn="ctr"/>
            <a:r>
              <a:rPr lang="en-US" b="1" dirty="0" smtClean="0">
                <a:solidFill>
                  <a:schemeClr val="tx1"/>
                </a:solidFill>
              </a:rPr>
              <a:t>Cross culture communication</a:t>
            </a:r>
            <a:endParaRPr lang="en-US" b="1" dirty="0">
              <a:solidFill>
                <a:schemeClr val="tx1"/>
              </a:solidFill>
            </a:endParaRPr>
          </a:p>
        </p:txBody>
      </p:sp>
    </p:spTree>
    <p:extLst>
      <p:ext uri="{BB962C8B-B14F-4D97-AF65-F5344CB8AC3E}">
        <p14:creationId xmlns="" xmlns:p14="http://schemas.microsoft.com/office/powerpoint/2010/main" val="22924201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113E31D-E2AB-40D1-8B51-AFA5AFEF393A}" type="slidenum">
              <a:rPr lang="en-US" smtClean="0"/>
              <a:pPr/>
              <a:t>9</a:t>
            </a:fld>
            <a:endParaRPr lang="en-US" dirty="0"/>
          </a:p>
        </p:txBody>
      </p:sp>
      <p:pic>
        <p:nvPicPr>
          <p:cNvPr id="23554" name="Picture 2"/>
          <p:cNvPicPr>
            <a:picLocks noChangeAspect="1" noChangeArrowheads="1"/>
          </p:cNvPicPr>
          <p:nvPr/>
        </p:nvPicPr>
        <p:blipFill>
          <a:blip r:embed="rId2"/>
          <a:srcRect/>
          <a:stretch>
            <a:fillRect/>
          </a:stretch>
        </p:blipFill>
        <p:spPr bwMode="auto">
          <a:xfrm>
            <a:off x="2698657" y="603437"/>
            <a:ext cx="7507660" cy="5718878"/>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50819B34069274BAE4C3F2D592309F5" ma:contentTypeVersion="8" ma:contentTypeDescription="Create a new document." ma:contentTypeScope="" ma:versionID="b57b661dc877ca7022fde901320b4982">
  <xsd:schema xmlns:xsd="http://www.w3.org/2001/XMLSchema" xmlns:xs="http://www.w3.org/2001/XMLSchema" xmlns:p="http://schemas.microsoft.com/office/2006/metadata/properties" xmlns:ns2="0fe8b6f7-013f-46e2-bbb4-3b04bd36085b" targetNamespace="http://schemas.microsoft.com/office/2006/metadata/properties" ma:root="true" ma:fieldsID="790842f702aad3c5548e095d3206d49c" ns2:_="">
    <xsd:import namespace="0fe8b6f7-013f-46e2-bbb4-3b04bd36085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e8b6f7-013f-46e2-bbb4-3b04bd36085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19C9723-06C4-4E0D-9A99-147AF0C5DA66}"/>
</file>

<file path=customXml/itemProps2.xml><?xml version="1.0" encoding="utf-8"?>
<ds:datastoreItem xmlns:ds="http://schemas.openxmlformats.org/officeDocument/2006/customXml" ds:itemID="{C4BB761B-F04B-4BBE-9306-C959940DCD41}"/>
</file>

<file path=customXml/itemProps3.xml><?xml version="1.0" encoding="utf-8"?>
<ds:datastoreItem xmlns:ds="http://schemas.openxmlformats.org/officeDocument/2006/customXml" ds:itemID="{E9B7C882-F62D-46CF-8C79-C87FE94033D0}"/>
</file>

<file path=docProps/app.xml><?xml version="1.0" encoding="utf-8"?>
<Properties xmlns="http://schemas.openxmlformats.org/officeDocument/2006/extended-properties" xmlns:vt="http://schemas.openxmlformats.org/officeDocument/2006/docPropsVTypes">
  <Template>Wisp</Template>
  <TotalTime>11940</TotalTime>
  <Words>257</Words>
  <Application>Microsoft Macintosh PowerPoint</Application>
  <PresentationFormat>Custom</PresentationFormat>
  <Paragraphs>67</Paragraphs>
  <Slides>42</Slides>
  <Notes>0</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Wisp</vt:lpstr>
      <vt:lpstr>Globalization &amp; Glocalization</vt:lpstr>
      <vt:lpstr>What Is Globalization? </vt:lpstr>
      <vt:lpstr>Globalization: A Few Examples </vt:lpstr>
      <vt:lpstr>What Is Glocalization?</vt:lpstr>
      <vt:lpstr>Glocalization</vt:lpstr>
      <vt:lpstr>Glocalization</vt:lpstr>
      <vt:lpstr>Key Takeaways </vt:lpstr>
      <vt:lpstr>Cross culture communication</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vector>
  </TitlesOfParts>
  <Manager>Cynthia Moreno</Manager>
  <Company>Stephen F. Austin State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 Cultural Diversity in the Workplace</dc:title>
  <dc:subject>Hospitality and Tourism</dc:subject>
  <dc:creator>Statewide Instructional Resources Development Center</dc:creator>
  <cp:keywords>Cultural Diversity in the Workplace</cp:keywords>
  <dc:description>© Copyright TEA</dc:description>
  <cp:lastModifiedBy>Parikshit</cp:lastModifiedBy>
  <cp:revision>87</cp:revision>
  <dcterms:created xsi:type="dcterms:W3CDTF">2015-07-06T22:54:25Z</dcterms:created>
  <dcterms:modified xsi:type="dcterms:W3CDTF">2021-01-26T19:39:05Z</dcterms:modified>
  <cp:category>Travel and Tourism Management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0x010100050819B34069274BAE4C3F2D592309F5</vt:lpwstr>
  </property>
</Properties>
</file>